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3" r:id="rId2"/>
    <p:sldId id="275" r:id="rId3"/>
    <p:sldId id="276" r:id="rId4"/>
    <p:sldId id="274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</p:sldIdLst>
  <p:sldSz cx="18288000" cy="10287000"/>
  <p:notesSz cx="6858000" cy="9144000"/>
  <p:embeddedFontLst>
    <p:embeddedFont>
      <p:font typeface="Academy" panose="020B0604020202020204" charset="0"/>
      <p:regular r:id="rId15"/>
    </p:embeddedFont>
    <p:embeddedFont>
      <p:font typeface="Amasis MT Pro Medium" panose="02040604050005020304" pitchFamily="18" charset="0"/>
      <p:regular r:id="rId16"/>
    </p:embeddedFont>
    <p:embeddedFont>
      <p:font typeface="Codec Pro Bold" panose="020B0604020202020204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Poppins" panose="00000500000000000000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72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/>
      <dgm:spPr/>
      <dgm:t>
        <a:bodyPr/>
        <a:lstStyle/>
        <a:p>
          <a:r>
            <a:rPr lang="en-US"/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/>
      <dgm:spPr/>
      <dgm:t>
        <a:bodyPr/>
        <a:lstStyle/>
        <a:p>
          <a:r>
            <a:rPr lang="en-US"/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/>
      <dgm:spPr/>
      <dgm:t>
        <a:bodyPr/>
        <a:lstStyle/>
        <a:p>
          <a:r>
            <a:rPr lang="en-US"/>
            <a:t>Training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/>
      <dgm:spPr/>
      <dgm:t>
        <a:bodyPr/>
        <a:lstStyle/>
        <a:p>
          <a:r>
            <a:rPr lang="en-US"/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/>
      <dgm:spPr/>
      <dgm:t>
        <a:bodyPr/>
        <a:lstStyle/>
        <a:p>
          <a:r>
            <a:rPr lang="en-US"/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/>
      <dgm:spPr/>
      <dgm:t>
        <a:bodyPr/>
        <a:lstStyle/>
        <a:p>
          <a:r>
            <a:rPr lang="en-US"/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/>
      <dgm:spPr/>
      <dgm:t>
        <a:bodyPr/>
        <a:lstStyle/>
        <a:p>
          <a:r>
            <a:rPr lang="en-US"/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48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 custT="1"/>
      <dgm:spPr/>
      <dgm:t>
        <a:bodyPr/>
        <a:lstStyle/>
        <a:p>
          <a:r>
            <a:rPr lang="en-US" sz="3600">
              <a:latin typeface="Amasis MT Pro Medium" panose="02040604050005020304" pitchFamily="18" charset="0"/>
            </a:rPr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Training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48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Training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48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48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48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33997"/>
          <a:ext cx="9380583" cy="1740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200" b="1" kern="1200"/>
            <a:t>Project workflow</a:t>
          </a:r>
        </a:p>
      </dsp:txBody>
      <dsp:txXfrm>
        <a:off x="84987" y="118984"/>
        <a:ext cx="9210609" cy="1570986"/>
      </dsp:txXfrm>
    </dsp:sp>
    <dsp:sp modelId="{52DC6477-7618-41F3-9954-4535AF5B4189}">
      <dsp:nvSpPr>
        <dsp:cNvPr id="0" name=""/>
        <dsp:cNvSpPr/>
      </dsp:nvSpPr>
      <dsp:spPr>
        <a:xfrm>
          <a:off x="0" y="1774957"/>
          <a:ext cx="9380583" cy="5775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834" tIns="78740" rIns="440944" bIns="78740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Collecting dataset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Pre-training model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Training 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Validation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openCV performing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Convert video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GUI show</a:t>
          </a:r>
        </a:p>
      </dsp:txBody>
      <dsp:txXfrm>
        <a:off x="0" y="1774957"/>
        <a:ext cx="9380583" cy="5775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804022"/>
          <a:ext cx="641827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Project workflow</a:t>
          </a:r>
        </a:p>
      </dsp:txBody>
      <dsp:txXfrm>
        <a:off x="59399" y="863421"/>
        <a:ext cx="6299481" cy="1098002"/>
      </dsp:txXfrm>
    </dsp:sp>
    <dsp:sp modelId="{52DC6477-7618-41F3-9954-4535AF5B4189}">
      <dsp:nvSpPr>
        <dsp:cNvPr id="0" name=""/>
        <dsp:cNvSpPr/>
      </dsp:nvSpPr>
      <dsp:spPr>
        <a:xfrm>
          <a:off x="0" y="2020822"/>
          <a:ext cx="6418279" cy="4238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780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latin typeface="Amasis MT Pro Medium" panose="02040604050005020304" pitchFamily="18" charset="0"/>
            </a:rPr>
            <a:t>Collecting dataset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Pre-training model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Training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sp:txBody>
      <dsp:txXfrm>
        <a:off x="0" y="2020822"/>
        <a:ext cx="6418279" cy="42383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804022"/>
          <a:ext cx="641827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Project workflow</a:t>
          </a:r>
        </a:p>
      </dsp:txBody>
      <dsp:txXfrm>
        <a:off x="59399" y="863421"/>
        <a:ext cx="6299481" cy="1098002"/>
      </dsp:txXfrm>
    </dsp:sp>
    <dsp:sp modelId="{52DC6477-7618-41F3-9954-4535AF5B4189}">
      <dsp:nvSpPr>
        <dsp:cNvPr id="0" name=""/>
        <dsp:cNvSpPr/>
      </dsp:nvSpPr>
      <dsp:spPr>
        <a:xfrm>
          <a:off x="0" y="2020822"/>
          <a:ext cx="6418279" cy="4238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780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Training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sp:txBody>
      <dsp:txXfrm>
        <a:off x="0" y="2020822"/>
        <a:ext cx="6418279" cy="42383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804022"/>
          <a:ext cx="641827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Project workflow</a:t>
          </a:r>
        </a:p>
      </dsp:txBody>
      <dsp:txXfrm>
        <a:off x="59399" y="863421"/>
        <a:ext cx="6299481" cy="1098002"/>
      </dsp:txXfrm>
    </dsp:sp>
    <dsp:sp modelId="{52DC6477-7618-41F3-9954-4535AF5B4189}">
      <dsp:nvSpPr>
        <dsp:cNvPr id="0" name=""/>
        <dsp:cNvSpPr/>
      </dsp:nvSpPr>
      <dsp:spPr>
        <a:xfrm>
          <a:off x="0" y="2020822"/>
          <a:ext cx="6418279" cy="4238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780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sp:txBody>
      <dsp:txXfrm>
        <a:off x="0" y="2020822"/>
        <a:ext cx="6418279" cy="42383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804022"/>
          <a:ext cx="641827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Project workflow</a:t>
          </a:r>
        </a:p>
      </dsp:txBody>
      <dsp:txXfrm>
        <a:off x="59399" y="863421"/>
        <a:ext cx="6299481" cy="1098002"/>
      </dsp:txXfrm>
    </dsp:sp>
    <dsp:sp modelId="{52DC6477-7618-41F3-9954-4535AF5B4189}">
      <dsp:nvSpPr>
        <dsp:cNvPr id="0" name=""/>
        <dsp:cNvSpPr/>
      </dsp:nvSpPr>
      <dsp:spPr>
        <a:xfrm>
          <a:off x="0" y="2020822"/>
          <a:ext cx="6418279" cy="4238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780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Validation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sp:txBody>
      <dsp:txXfrm>
        <a:off x="0" y="2020822"/>
        <a:ext cx="6418279" cy="42383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804022"/>
          <a:ext cx="641827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Project workflow</a:t>
          </a:r>
        </a:p>
      </dsp:txBody>
      <dsp:txXfrm>
        <a:off x="59399" y="863421"/>
        <a:ext cx="6299481" cy="1098002"/>
      </dsp:txXfrm>
    </dsp:sp>
    <dsp:sp modelId="{52DC6477-7618-41F3-9954-4535AF5B4189}">
      <dsp:nvSpPr>
        <dsp:cNvPr id="0" name=""/>
        <dsp:cNvSpPr/>
      </dsp:nvSpPr>
      <dsp:spPr>
        <a:xfrm>
          <a:off x="0" y="2020822"/>
          <a:ext cx="6418279" cy="4238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780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Validation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openCV performing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Convert video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sp:txBody>
      <dsp:txXfrm>
        <a:off x="0" y="2020822"/>
        <a:ext cx="6418279" cy="4238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farzadnekouei/top-view-vehicle-detection-image-dataset" TargetMode="External"/><Relationship Id="rId3" Type="http://schemas.openxmlformats.org/officeDocument/2006/relationships/diagramLayout" Target="../diagrams/layout2.xml"/><Relationship Id="rId7" Type="http://schemas.openxmlformats.org/officeDocument/2006/relationships/slide" Target="slide5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298D-E1F4-02DB-1B08-6AFE23C1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Learning in Simulink. Simulating AI within large complex systems ...">
            <a:extLst>
              <a:ext uri="{FF2B5EF4-FFF2-40B4-BE49-F238E27FC236}">
                <a16:creationId xmlns:a16="http://schemas.microsoft.com/office/drawing/2014/main" id="{5A16EC05-6C39-C034-35C1-94E7F8B8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0"/>
            <a:ext cx="154305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3">
            <a:extLst>
              <a:ext uri="{FF2B5EF4-FFF2-40B4-BE49-F238E27FC236}">
                <a16:creationId xmlns:a16="http://schemas.microsoft.com/office/drawing/2014/main" id="{8E03C086-473C-B740-E39A-756C87E56927}"/>
              </a:ext>
            </a:extLst>
          </p:cNvPr>
          <p:cNvSpPr/>
          <p:nvPr/>
        </p:nvSpPr>
        <p:spPr>
          <a:xfrm flipH="1" flipV="1">
            <a:off x="-4559027" y="-825227"/>
            <a:ext cx="11112227" cy="11112227"/>
          </a:xfrm>
          <a:custGeom>
            <a:avLst/>
            <a:gdLst/>
            <a:ahLst/>
            <a:cxnLst/>
            <a:rect l="l" t="t" r="r" b="b"/>
            <a:pathLst>
              <a:path w="11112227" h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5CB80A1D-B0DB-AE12-0322-C1C8E07121F0}"/>
              </a:ext>
            </a:extLst>
          </p:cNvPr>
          <p:cNvSpPr txBox="1"/>
          <p:nvPr/>
        </p:nvSpPr>
        <p:spPr>
          <a:xfrm>
            <a:off x="659330" y="2494016"/>
            <a:ext cx="718927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9600" b="1" i="0">
                <a:solidFill>
                  <a:schemeClr val="bg2">
                    <a:lumMod val="1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masis MT Pro Medium" panose="02040604050005020304" pitchFamily="18" charset="0"/>
              </a:rPr>
              <a:t>Vehicle Detection Project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31514F1D-38A5-9BDB-3CB1-03553314D6F6}"/>
              </a:ext>
            </a:extLst>
          </p:cNvPr>
          <p:cNvSpPr txBox="1"/>
          <p:nvPr/>
        </p:nvSpPr>
        <p:spPr>
          <a:xfrm>
            <a:off x="214273" y="9592704"/>
            <a:ext cx="2756597" cy="41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57E9FE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2</a:t>
            </a:r>
            <a:r>
              <a:rPr lang="ar-EG" sz="2418" b="1">
                <a:solidFill>
                  <a:srgbClr val="57E9FE"/>
                </a:solidFill>
                <a:latin typeface="Poppins" panose="00000500000000000000" pitchFamily="2" charset="0"/>
                <a:ea typeface="Poppins"/>
                <a:cs typeface="Poppins"/>
                <a:sym typeface="Poppins"/>
              </a:rPr>
              <a:t>8</a:t>
            </a:r>
            <a:r>
              <a:rPr lang="en-US" sz="2418" b="1">
                <a:solidFill>
                  <a:srgbClr val="57E9FE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/12/2024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2E19A986-1DDA-890D-06D2-9C46F19E8C78}"/>
              </a:ext>
            </a:extLst>
          </p:cNvPr>
          <p:cNvSpPr txBox="1"/>
          <p:nvPr/>
        </p:nvSpPr>
        <p:spPr>
          <a:xfrm>
            <a:off x="16421303" y="8837723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</a:t>
            </a:r>
            <a:r>
              <a:rPr lang="ar-EG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</a:t>
            </a:r>
            <a:endParaRPr lang="en-US" sz="3590">
              <a:solidFill>
                <a:srgbClr val="FFFFFF"/>
              </a:solidFill>
              <a:latin typeface="Academy"/>
              <a:ea typeface="Academy"/>
              <a:cs typeface="Academy"/>
              <a:sym typeface="Academy"/>
            </a:endParaRPr>
          </a:p>
        </p:txBody>
      </p:sp>
    </p:spTree>
    <p:extLst>
      <p:ext uri="{BB962C8B-B14F-4D97-AF65-F5344CB8AC3E}">
        <p14:creationId xmlns:p14="http://schemas.microsoft.com/office/powerpoint/2010/main" val="136823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4AF81D-8BFA-3414-BAE3-4EA57A52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7B1B45-0858-6968-A2BA-5299D6D90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973622-3661-62EA-BB12-C8AAD203E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7E7AD3-A596-923B-75AD-B47252DB6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C85587A-B34C-BCD8-9DD5-1640C9FB9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67660E-54DA-F5BA-2B6E-F00A7E00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878220-3375-868B-499A-7AAF17C9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D34BE1-EC34-6C86-EDA8-BB892701F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88A8BCF-C731-11CC-D1C6-1F7F53D24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A71C11-84CA-6064-9944-0ADF7D4DB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6040A92-1879-CB7E-2D96-686DAF21F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51E4C1E-B156-6F25-60CA-03AB09D50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F003F2D-3D68-D438-402F-C7F942276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3B84A7-F771-757F-CB6E-BDA236F98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680C10-F8CB-C14D-8B60-6C5BE5DB6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1F10EC-3CB4-8184-FF82-9698BA41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2DDC62-10B7-1CE9-4C4E-61446C6E6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35A062-CF86-2013-8622-6D0F65C93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48CFA71-789C-0798-0E1A-C160EFA05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CA3C9E-E628-7DF1-EAEF-469E797F4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583F45-9958-5507-E424-136FED267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9D8EE61-B33D-CE7F-79C3-8E530762D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16BE7F-FBBC-ECDD-C837-C06A015E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1C6D757-3E80-BABF-E6C0-77418E4CC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E2852FB-A2DF-82FB-E5DB-D241531C3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C51FCB-CD6B-3129-D009-136C38AA2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D03F29-96BD-C835-6E5E-CE88D654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CA55048E-F051-848F-C5FB-735AE5175E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676301"/>
              </p:ext>
            </p:extLst>
          </p:nvPr>
        </p:nvGraphicFramePr>
        <p:xfrm>
          <a:off x="422787" y="-427399"/>
          <a:ext cx="6418279" cy="706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52514C9-7624-8D2F-0EFD-76A4C0AA80ED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2894C-47C1-E97D-D9F1-2FA7B6AED8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8" y="572144"/>
            <a:ext cx="6424632" cy="3613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C60F7-80C0-BC0B-17D1-1739727160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9182" y="5700048"/>
            <a:ext cx="6426918" cy="362254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448C76C4-7933-A12A-4946-ECEFF033F52F}"/>
              </a:ext>
            </a:extLst>
          </p:cNvPr>
          <p:cNvSpPr/>
          <p:nvPr/>
        </p:nvSpPr>
        <p:spPr>
          <a:xfrm>
            <a:off x="10744200" y="4412854"/>
            <a:ext cx="635839" cy="105413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45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312AA-A0C2-2118-2C8C-A57859511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419911-7376-9B2F-1BC1-C9AFFF984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1487F2-E5C7-6AE6-305D-428FB92C5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E31FAC-2EF1-33B9-4C67-9258E1404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55BD11-D89C-180A-C1AB-CD4EAEF6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EDC5604-368F-F85D-B332-503D5C365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350439-E653-50C1-4F02-D582ECB0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57CDF7-9259-F510-4804-945D51FFD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83A39C-6338-CD21-6B92-745DAA7CA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0C9D96D-B70C-3033-743B-75942CF96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1C19440-0675-4533-E747-4702D74A5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859264-DF35-5810-CC6E-5CCCCD00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A14356-1DA5-1970-7FAF-6FCCBD74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720BB70-232F-4BFA-6810-025000EEA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D16BB08-653A-3890-FB63-1CE97476E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FBE0011-28DD-A619-05E3-64785BC7B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B6708E-C2C9-2B96-B8B2-9225C12F1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80F3555-306B-8EB8-13C8-6D9608D78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434877-F689-30ED-C2B1-13305CCA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899A1F6-48F7-5F30-DD5D-2F1FF8722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7A294E-FB14-53E4-40B3-47CE2EF9E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B777B97-7B4F-EC05-9117-C801E6D42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183D52-A4D4-A051-49D7-7CC8735A1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3EF903-C6DE-1ACA-F00A-EBCDDA8AC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3AAC88F-AD4E-B0D9-ED52-422E61B19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AF5362-7041-7110-C0CA-95E387E73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61A300-1609-77BB-8BFB-D3BDAFEE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CB95C7-EEF4-2812-F7E5-CF0D70CC5437}"/>
              </a:ext>
            </a:extLst>
          </p:cNvPr>
          <p:cNvSpPr txBox="1"/>
          <p:nvPr/>
        </p:nvSpPr>
        <p:spPr>
          <a:xfrm>
            <a:off x="16768083" y="842010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11</a:t>
            </a:r>
          </a:p>
        </p:txBody>
      </p:sp>
      <p:sp>
        <p:nvSpPr>
          <p:cNvPr id="2" name="Freeform 3"/>
          <p:cNvSpPr/>
          <p:nvPr/>
        </p:nvSpPr>
        <p:spPr>
          <a:xfrm>
            <a:off x="773133" y="1704912"/>
            <a:ext cx="5837813" cy="5372356"/>
          </a:xfrm>
          <a:custGeom>
            <a:avLst/>
            <a:gdLst/>
            <a:ahLst/>
            <a:cxnLst/>
            <a:rect l="l" t="t" r="r" b="b"/>
            <a:pathLst>
              <a:path w="7172502" h="7309556">
                <a:moveTo>
                  <a:pt x="0" y="0"/>
                </a:moveTo>
                <a:lnTo>
                  <a:pt x="7172502" y="0"/>
                </a:lnTo>
                <a:lnTo>
                  <a:pt x="7172502" y="7309556"/>
                </a:lnTo>
                <a:lnTo>
                  <a:pt x="0" y="730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72554" y="3752070"/>
            <a:ext cx="3386405" cy="187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87"/>
              </a:lnSpc>
            </a:pPr>
            <a:r>
              <a:rPr lang="en-US" sz="1331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28A31-105A-46C0-CCD6-61B74FBE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9642" r="11305" b="8266"/>
          <a:stretch/>
        </p:blipFill>
        <p:spPr>
          <a:xfrm>
            <a:off x="7140618" y="207894"/>
            <a:ext cx="8339322" cy="4524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CEC5D-6FF9-224B-4357-15B2F7F24CA6}"/>
              </a:ext>
            </a:extLst>
          </p:cNvPr>
          <p:cNvSpPr txBox="1"/>
          <p:nvPr/>
        </p:nvSpPr>
        <p:spPr>
          <a:xfrm>
            <a:off x="6248400" y="4895871"/>
            <a:ext cx="11527949" cy="5276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</a:rPr>
              <a:t>User Interface: Utilizes Streamlit to create an interactive user interface with a start button, file uploader, and animations for a user-friendly experience.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</a:rPr>
              <a:t>Core Functionality: Processes uploaded video files, detects vehicles using a pre-trained YOLO model, and visualizes results in real-time.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</a:rPr>
              <a:t>Traffic Analysis: Counts vehicles in different lanes and categorizes traffic density as "Heavy" or "Smooth" based on thresholds.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</a:rPr>
              <a:t>Regions of Interest: Defines specific regions in the video to focus detection and analyze traffic lane-wise.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</a:rPr>
              <a:t>Output: Displays the processed video with annotations and overlays for vehicle counts and traffic intensity.</a:t>
            </a:r>
          </a:p>
        </p:txBody>
      </p:sp>
    </p:spTree>
    <p:extLst>
      <p:ext uri="{BB962C8B-B14F-4D97-AF65-F5344CB8AC3E}">
        <p14:creationId xmlns:p14="http://schemas.microsoft.com/office/powerpoint/2010/main" val="322985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C71B5-4973-1C2F-0CF2-D9CBB6A0D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BE211D-12A2-F542-362B-99998C82A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2CD540-55B3-7678-DC86-23E704D0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816E76-8C7A-4003-C615-461C9E0E6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44ABDD-544A-574A-16EA-8D7AF9A7D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D7E83D-000F-6C16-687D-8C7D30F37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94DA68-42B4-5737-2239-8EC86E5F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AC18AC-302A-28F0-0C23-09E1B6B9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0A8AB9A-A1EF-C09F-185D-9C6D83D88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706FF-AD95-FCD6-F2DE-AAD15FD12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226FD3B-CF6E-FB27-4084-0CD3DE369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74BB5E-6ED9-8A91-0B28-B820E77CB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69ED72-12EB-AB45-D6E7-2D06BFB7D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9BF7B0-E875-B0FE-B56B-344F868A3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0EC59E2-1D30-8E82-63B1-FC01A55CC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788FA9A-F5FA-B46B-6364-664B4CB13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A559DC-806A-EE01-DD21-EC75057B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3DA85C-DE15-0412-A819-535ADC820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2D7383-2352-BCDF-9409-5C991102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2938E-3AC9-F9F1-5C88-196F38248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3014BD2-40DA-1AEB-F892-77CE9D6F4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17F85B-8367-4C75-3746-3099A990D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51B6B0-3ED7-060C-5F74-979A19B79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B855CB2-4FDE-B90A-AF21-3A93EEFB0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223EE60-A2C8-98EC-E77E-D5412593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BB08839-8B48-FB5A-738C-2B5CAA207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DCD4C9-3195-5148-0AD8-E7F2315A1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FC14337-C1DF-89AE-0B73-BF96721C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242887"/>
            <a:ext cx="18278475" cy="980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52B028-2083-13B4-6B51-7419A6C0F3F5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62408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435D4-9053-E047-E232-C5F2100A4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981DB6-DBC1-8C4E-2FC7-2E0DCC034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024F43-1772-4C27-E708-4E237D6EE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7B0863-019C-5BD7-E2DD-F91E39D04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B75A04-B4EB-F731-F8DC-E554740A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C77F28-F3A6-12B7-7338-5D6457C8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CA33A2B-7F5B-365C-815B-069ADD78A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303C467-77C0-E0DC-3FE2-15CE5DA1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7BAB8B-10D2-6A59-21F9-8ABDE775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46A5CF-400E-FB59-8EA3-43888E59D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B51CDF-72A5-8370-F7A2-0532EF590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3617057-2B0A-ACF7-C272-B845EA947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BC4BAA-2CE7-B6EB-642F-6C839B210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1BDD1B4-7AFF-26C1-DD59-3CB67F44D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DF369D-7B60-7197-38C5-1AF21000C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EE55362-F21A-16BA-E46E-8C77AF3B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5D10DF-D980-9B79-AFA9-8A567239B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047869-2AB4-3B6D-3E6B-375F63586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CD839D5-7D47-0800-EE6D-872F77A3A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68A35F-6324-8351-48ED-62C6E9A70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06F783-2315-858A-A3EB-4BD816AC6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31FDFA4-3D97-C61F-2360-7C13F212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2944D-287E-E46A-6EB3-CF547157E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36951E0-E5BE-CC51-3E4D-F9D60C039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117723-FD97-A827-C7E3-ECC831F9D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8EEB848-4743-50D8-5289-43719D374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6312329-CE66-1733-7F2C-C153474B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AB09275-B695-B59C-F0CB-0EE7CF1F6AE7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43273" y="726058"/>
            <a:ext cx="11601441" cy="196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5"/>
              </a:lnSpc>
            </a:pPr>
            <a:r>
              <a:rPr lang="en-US" sz="13941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5020265" y="2247900"/>
            <a:ext cx="8247455" cy="7526197"/>
            <a:chOff x="0" y="0"/>
            <a:chExt cx="6479524" cy="6381978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6479524" cy="6381978"/>
              <a:chOff x="0" y="0"/>
              <a:chExt cx="1152429" cy="1135080"/>
            </a:xfrm>
          </p:grpSpPr>
          <p:sp>
            <p:nvSpPr>
              <p:cNvPr id="10" name="Freeform 7"/>
              <p:cNvSpPr/>
              <p:nvPr/>
            </p:nvSpPr>
            <p:spPr>
              <a:xfrm>
                <a:off x="0" y="0"/>
                <a:ext cx="1152429" cy="1135080"/>
              </a:xfrm>
              <a:custGeom>
                <a:avLst/>
                <a:gdLst/>
                <a:ahLst/>
                <a:cxnLst/>
                <a:rect l="l" t="t" r="r" b="b"/>
                <a:pathLst>
                  <a:path w="1152429" h="1135080">
                    <a:moveTo>
                      <a:pt x="0" y="0"/>
                    </a:moveTo>
                    <a:lnTo>
                      <a:pt x="1152429" y="0"/>
                    </a:lnTo>
                    <a:lnTo>
                      <a:pt x="1152429" y="1135080"/>
                    </a:lnTo>
                    <a:lnTo>
                      <a:pt x="0" y="113508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7F7F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8"/>
              <p:cNvSpPr txBox="1"/>
              <p:nvPr/>
            </p:nvSpPr>
            <p:spPr>
              <a:xfrm>
                <a:off x="0" y="-38100"/>
                <a:ext cx="1152429" cy="11731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9"/>
            <p:cNvSpPr txBox="1"/>
            <p:nvPr/>
          </p:nvSpPr>
          <p:spPr>
            <a:xfrm>
              <a:off x="398451" y="338230"/>
              <a:ext cx="5713072" cy="595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2"/>
                </a:lnSpc>
              </a:pPr>
              <a:r>
                <a:rPr lang="en-US" sz="3088" b="1" u="sng">
                  <a:solidFill>
                    <a:srgbClr val="FFFFFF"/>
                  </a:solidFill>
                  <a:latin typeface="Amasis MT Pro Medium" panose="02040604050005020304" pitchFamily="18" charset="0"/>
                  <a:ea typeface="Codec Pro Bold"/>
                  <a:cs typeface="Codec Pro Bold"/>
                  <a:sym typeface="Codec Pro Bold"/>
                </a:rPr>
                <a:t>To:</a:t>
              </a:r>
              <a:r>
                <a:rPr lang="en-US" sz="3088" b="1">
                  <a:solidFill>
                    <a:srgbClr val="FFFFFF"/>
                  </a:solidFill>
                  <a:latin typeface="Amasis MT Pro Medium" panose="02040604050005020304" pitchFamily="18" charset="0"/>
                  <a:ea typeface="Codec Pro Bold"/>
                  <a:cs typeface="Codec Pro Bold"/>
                  <a:sym typeface="Codec Pro Bold"/>
                </a:rPr>
                <a:t> </a:t>
              </a:r>
              <a:r>
                <a:rPr lang="en-US" sz="30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Eng. Omar Elnahas</a:t>
              </a:r>
            </a:p>
            <a:p>
              <a:pPr algn="ctr">
                <a:lnSpc>
                  <a:spcPts val="1942"/>
                </a:lnSpc>
              </a:pPr>
              <a:endParaRPr lang="en-US" sz="30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779"/>
                </a:lnSpc>
              </a:pPr>
              <a:r>
                <a:rPr lang="en-US" sz="2988" b="1" u="sng">
                  <a:solidFill>
                    <a:srgbClr val="FFFFFF"/>
                  </a:solidFill>
                  <a:latin typeface="Amasis MT Pro Medium" panose="02040604050005020304" pitchFamily="18" charset="0"/>
                  <a:ea typeface="Codec Pro Bold"/>
                  <a:cs typeface="Codec Pro Bold"/>
                  <a:sym typeface="Codec Pro Bold"/>
                </a:rPr>
                <a:t>Presented by:</a:t>
              </a:r>
            </a:p>
            <a:p>
              <a:pPr algn="ctr">
                <a:lnSpc>
                  <a:spcPts val="2779"/>
                </a:lnSpc>
              </a:pPr>
              <a:endParaRPr lang="en-US" sz="2988" b="1" u="sng">
                <a:solidFill>
                  <a:srgbClr val="FFFFFF"/>
                </a:solidFill>
                <a:latin typeface="Amasis MT Pro Medium" panose="02040604050005020304" pitchFamily="18" charset="0"/>
                <a:ea typeface="Codec Pro Bold"/>
                <a:cs typeface="Codec Pro Bold"/>
                <a:sym typeface="Codec Pro Bold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Ahmed Abdellatif Amer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Abdalla Mohamed farag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Abdelrhman Ahmed Ezzat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Mohamed ali mohamed sharf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Mohamed Ahmed AbdelAzim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Hassan Abdelnasser Ahmed</a:t>
              </a:r>
            </a:p>
            <a:p>
              <a:pPr algn="ctr">
                <a:lnSpc>
                  <a:spcPts val="2500"/>
                </a:lnSpc>
              </a:pPr>
              <a:endParaRPr lang="ar-EG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Mohamed Ragab aboelfarh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Asem Ahmed Mohamed Fared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Abdelrahman Mohamed Abdelrahman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777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3A8FD-1C76-09EB-19EE-F0C16B1B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A57701-8EFE-B17D-ECF2-94E850B3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735C71-1E18-D284-1A54-79401FCF9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7E117F-2982-8CCC-5826-138582F5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E4FF59-6778-47F3-02B4-F681A3EC8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094069-855A-4702-4D6F-43B94086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5CFC41-33FC-9E19-E12F-CFA4967B9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11080E-B5D3-B109-991D-AEDCC1CFB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EC4203-7C7C-254B-3461-63E916EAC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F3731C5-7CCA-9B4D-8E80-C2965E06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7FF11E-6F30-639B-6D09-56AC8F5CD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161D7BB-BD6F-C875-54F0-9B6F0D2DE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20F55B1-46C4-A1DA-1F4E-6A4B7F72B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ABC02DF-8F5F-8BE4-0842-34DA67E44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5A702B-FDE2-076F-588C-1136E3800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1B7232C-D059-A9DA-A289-20F14921A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383713-CF2F-C750-231C-6638753E3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000904-4FB2-B7F5-D200-00C03F403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3D9EC4-8447-2863-9AD5-6DE40105B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A12ADE-993D-5851-8A31-81E81222A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7A67C1-AB12-4280-76BE-3EB5F2368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24D2CBB-CB55-9A70-0B0C-9CC96BE77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F124FA-137F-7F6E-159A-693B2BE9F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F4216A-5499-6B09-65D8-4671DD95E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D82716-597F-6A88-5960-1E78D0811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898C7D-81D8-D675-D5DE-F59DD51EA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F73D86A-6DA9-483C-40C8-CD6F54799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E2381532-E250-85AC-68A8-418CC118146A}"/>
              </a:ext>
            </a:extLst>
          </p:cNvPr>
          <p:cNvSpPr txBox="1"/>
          <p:nvPr/>
        </p:nvSpPr>
        <p:spPr>
          <a:xfrm>
            <a:off x="2308966" y="1257300"/>
            <a:ext cx="8529915" cy="287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Overview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1A29C121-AAEA-6F2F-6DB0-2B43EE982285}"/>
              </a:ext>
            </a:extLst>
          </p:cNvPr>
          <p:cNvSpPr txBox="1"/>
          <p:nvPr/>
        </p:nvSpPr>
        <p:spPr>
          <a:xfrm>
            <a:off x="2291340" y="4287095"/>
            <a:ext cx="12016634" cy="3889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The Vehicle Detection Project utilizes the YOLO (You Only Look Once) model to detect and analyze vehicles in images and video streams.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The project involves data preparation, model training, and validation for traffic monitoring. Key features include detecting traffic density, identifying vehicle counts, and differentiating lanes to assess congestion levels. 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en-US" sz="2418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  <a:sym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The implementation also includes real-time video processing and visualization of results for practical applications in traffic management and smart city systems.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9EDB9-637A-7DA9-D37A-2F0BB8FB354C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7692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E86F80-7632-0087-C4F2-A11322159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F94DFD-8EE8-8D53-E01E-D9F3DCF6B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956F92-7329-2910-6000-EED816CC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9A8B32-711C-7511-CE13-12A7A2354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5F11F2-0B9D-18FA-88E8-EDCAFCAFB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AF6C7-7C0D-9C99-0071-F3A66BEC8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2C21EC3-EFF9-DEE4-E234-AA3222C4A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30176C-F212-54BD-2910-1B8D70855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6BC8C76-A520-858A-C1FB-2F514067E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1CACE5-90D7-6865-E646-B271EE8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64B78C8-CA9C-1402-CC87-C5A135976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5FF7F6A-594D-4B6E-735C-3AA78BCBB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863477-BC29-3FDE-03D7-EF379CD00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00AD694-C3BA-A08B-C15B-A4EB9B15B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AAC3DC-1972-0757-4C82-96F3D368D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88E8C65-ECDC-50B8-7BEC-EAA2CA554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3ED750-3697-0EA9-D8EE-BE7FC6C20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007A49-C243-384D-029C-4DE900685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04FCE33-B398-45BA-FAB4-28766D2C7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06F51D-D039-764D-DD28-97D22D487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E56C59E-962B-EF1F-E062-57EB6325F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7FD4426-21F9-8226-2F91-76070F0F9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D5080E-3982-F818-C07C-964D3894D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BCE7E9-D72F-B0E6-8980-3155EEC00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15B03F-9FDE-484D-4174-FD2E0B079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5DF8EF-1388-8C15-2D39-DE5B6BAFB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2E1CF1-A56A-03C4-3B6B-43EE9B020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3"/>
          <p:cNvSpPr/>
          <p:nvPr/>
        </p:nvSpPr>
        <p:spPr>
          <a:xfrm>
            <a:off x="609600" y="2503145"/>
            <a:ext cx="5493093" cy="5280710"/>
          </a:xfrm>
          <a:custGeom>
            <a:avLst/>
            <a:gdLst/>
            <a:ahLst/>
            <a:cxnLst/>
            <a:rect l="l" t="t" r="r" b="b"/>
            <a:pathLst>
              <a:path w="7172502" h="7309556">
                <a:moveTo>
                  <a:pt x="0" y="0"/>
                </a:moveTo>
                <a:lnTo>
                  <a:pt x="7172502" y="0"/>
                </a:lnTo>
                <a:lnTo>
                  <a:pt x="7172502" y="7309556"/>
                </a:lnTo>
                <a:lnTo>
                  <a:pt x="0" y="730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64093" y="3981487"/>
            <a:ext cx="2588764" cy="1930528"/>
          </a:xfrm>
          <a:custGeom>
            <a:avLst/>
            <a:gdLst/>
            <a:ahLst/>
            <a:cxnLst/>
            <a:rect l="l" t="t" r="r" b="b"/>
            <a:pathLst>
              <a:path w="3954645" h="3149335">
                <a:moveTo>
                  <a:pt x="0" y="0"/>
                </a:moveTo>
                <a:lnTo>
                  <a:pt x="3954645" y="0"/>
                </a:lnTo>
                <a:lnTo>
                  <a:pt x="3954645" y="3149335"/>
                </a:lnTo>
                <a:lnTo>
                  <a:pt x="0" y="3149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20351" y="1114234"/>
            <a:ext cx="8529915" cy="286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 Statement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01301" y="3704844"/>
            <a:ext cx="9487469" cy="4325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The increasing volume of vehicles on roads has led to traffic congestion, accidents, and challenges in traffic management. </a:t>
            </a:r>
            <a:endParaRPr lang="ar-EG" sz="2418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  <a:sym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ar-EG" sz="2418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  <a:sym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Manual methods for monitoring and analyzing vehicle flow are time-consuming and prone to errors. There is a need for an automated, real-time solution to detect vehicles, assess traffic density, and provide insights into road conditions. </a:t>
            </a:r>
            <a:endParaRPr lang="ar-EG" sz="2418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  <a:sym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ar-EG" sz="2418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  <a:sym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This project addresses the problem by leveraging AI-based computer vision techniques to enhance traffic monitoring efficiency and support smart city initiatives.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21303" y="8571420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0288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DCF7259-C898-40C5-A381-15FC6800C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8659170"/>
              </p:ext>
            </p:extLst>
          </p:nvPr>
        </p:nvGraphicFramePr>
        <p:xfrm>
          <a:off x="7373920" y="1299877"/>
          <a:ext cx="9380583" cy="758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577A8A2-DD86-5543-CBF4-9A9EC1F688AB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49092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2C844-6E9E-FA8E-8393-D2950D74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88CFEB-26CE-CA07-4E22-86C33BDCA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D2CC0B-F0A5-8768-2B5D-81210DBF8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707A4-9040-188E-9C20-C8A81BE79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90AB05-0B23-A773-05EC-B845BC333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A981E7E-F6E6-A1F6-6B4B-3E4B6615F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B0BE0DC-D949-5A57-CF01-9E1715F4C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3100CA9-4AFC-6A5B-6FED-032A405C7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E28B76-CD80-93F6-F2DE-18AB8D7CC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F816A7-C352-0B65-A7E2-C1A2AAEF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C030FA6-D8D3-3E4A-C9CE-3745B529A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F169A1-69AF-8C09-A97D-49F98941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A70F0C-A083-D1B8-5ECA-2F0767674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7C6C74-5B22-BFD4-F291-B8890BA9F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A4147CD-3B00-06C7-EF79-B146E364D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5D05335-CDB1-F472-B3E9-1A1D295C1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64A500-271B-F8D9-0C74-A6BA7E98F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FD20A84-ABC1-476B-71A3-026332384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3C4EA5A-834C-4E47-B564-E0D3F2B2F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577C93F-DA8A-A257-7E4C-A1D9F3CBE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4EAAD6F-6E39-9AF5-D290-55B4D7EBA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AE44231-5421-D072-21F4-2D564F81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DCE48F-F326-DFB4-75FC-DDE673197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FBF37E-1EBA-591A-B7A6-C109FB68C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E940C0-4092-EF31-9C7E-F6160D6E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49B13A-B498-D1AF-BAF0-F793AF70A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4CE841-7EC3-4638-D370-649E629C7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08B01D8F-3268-DF6A-1646-15E8FC465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394919"/>
              </p:ext>
            </p:extLst>
          </p:nvPr>
        </p:nvGraphicFramePr>
        <p:xfrm>
          <a:off x="422787" y="-427399"/>
          <a:ext cx="6418279" cy="706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hlinkClick r:id="rId7" action="ppaction://hlinksldjump"/>
            <a:extLst>
              <a:ext uri="{FF2B5EF4-FFF2-40B4-BE49-F238E27FC236}">
                <a16:creationId xmlns:a16="http://schemas.microsoft.com/office/drawing/2014/main" id="{B769F6EF-2729-AC9E-C406-944CD96BE763}"/>
              </a:ext>
            </a:extLst>
          </p:cNvPr>
          <p:cNvSpPr txBox="1"/>
          <p:nvPr/>
        </p:nvSpPr>
        <p:spPr>
          <a:xfrm>
            <a:off x="5365990" y="1695390"/>
            <a:ext cx="9721610" cy="40011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https://www.kaggle.com/datasets/farzadnekouei/top-view-vehicle-detection-image-dataset</a:t>
            </a:r>
            <a:endParaRPr lang="en-US" sz="200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8B6BC-D802-0A81-43B7-2A427117D737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94458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7F8669-A8D5-828F-C8F9-990DA5E00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07A49F-D436-1B73-961E-118878F6E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2CD28A-1D25-576D-93FC-51182585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015FCD-86CA-850C-F2C9-B0968CAF7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B30F08-8679-B7C7-3442-C23CF115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814F-0C0D-F2F4-8497-698B57D25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39228F-1223-D3DE-ABE1-E79BAA14F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C101EA-F15D-300E-DF03-922E4D46B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CE6D85-1552-6D78-1F76-CB5DC9F5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A70CD4-9219-F5DC-3FF2-7F0C0DA6C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08E5B1-F25E-F3B7-B1B9-731C836D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A129A4-DA59-0653-EC3F-FCB65E539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EC026CB-8F4A-5598-C079-4BAC951A8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F0D1D83-8531-0462-CDEE-BEDAAC2D1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54224C9-B907-7816-3900-D9694A66E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29DF8A7-3E9B-7E72-1FF0-82E47DC30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205507-4E85-D8D9-CFC4-D3BEF737A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AD49A4-DDC7-EA8C-CCC7-9E5102EC7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38BAF-4523-AA9B-1686-94D1581E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00D67E7-679A-9951-FC0B-CC06A6AFC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41E30-63D9-F3B8-6D3E-AD300463D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7CD8517-9505-6CB2-B06F-F1F0FDB07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867529-A288-1FCB-7B8D-A293AE6ED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5092B69-3B8E-F71B-186A-3182A46C9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7876F7-AF43-E05C-7303-C0B4EB703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FAC5E2-6F26-1F4F-DE21-C1A758DB3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576DFD-719A-6594-8CA9-E66AFFEEF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A9B8E1B7-ACD1-EB28-7C5B-A9FBA3C9D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883642"/>
              </p:ext>
            </p:extLst>
          </p:nvPr>
        </p:nvGraphicFramePr>
        <p:xfrm>
          <a:off x="422787" y="-427399"/>
          <a:ext cx="6418279" cy="706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C6BC159-4742-B523-A4FC-4792A1338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791" y="1990823"/>
            <a:ext cx="12075135" cy="6290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42A98-CE00-C0DD-2AC0-C23DB1197BB8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46550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190F31-EED1-E685-050D-2A391A0F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8F3CA4-AC20-5745-F3A3-CD6343F73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944909-DAAB-3847-5F18-AAE320667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7E0ECA-AD3E-C3C9-23B0-1198FB3FA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CEE73B-4C56-CC78-4EFA-DAD8E9B2A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619DD18-9CEC-A89D-46A8-D9083290C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4A6932-ACBA-EEF5-A216-3356EB7C0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177E49-269E-0B4C-F296-F08C4FF5A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54CC0E-9BAB-2EB6-9FAB-1E3118835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115FE19-2986-068B-9009-DD375CD43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8119FF4-5A79-6192-F163-17049E434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F373F2-07C8-ED4B-6D34-D299687D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7BB0B3E-E3AA-AECF-3C36-3F1FA95E9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8E3032-D46B-5748-065E-1BBB65D87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3B542-FE37-1EC7-7FB1-6CF8BD833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A02EC25-E144-594E-68E3-F62672D8F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BC382D-59DB-E0AF-E939-6AD7AE703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B49269-2D3B-54CD-8566-71C821443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EC3727-1367-2EDA-8598-6EE8DCA13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90A7C8D-02F6-0E11-F2EE-08731223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5625AA-C58C-511A-05EF-5B4CF863B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6CA073E-2B4C-C65A-9627-36807255D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CE5186-C685-7B4E-CCBB-8A13D8758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3BEB81-03D3-4299-099A-C2F6E1BC1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DB552DE-B1A6-ADAD-F2CC-4B794451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CA138DA-EF61-32BD-310A-6906AE60C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F32CAD-C5F9-B84A-2BD6-0E85463B6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C586E313-633A-5C0A-0CBB-D0607CF99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798353"/>
              </p:ext>
            </p:extLst>
          </p:nvPr>
        </p:nvGraphicFramePr>
        <p:xfrm>
          <a:off x="422787" y="-427399"/>
          <a:ext cx="6418279" cy="706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392C8E-3C24-5FF0-6DA0-7F789057D08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-2874" b="56953"/>
          <a:stretch/>
        </p:blipFill>
        <p:spPr>
          <a:xfrm>
            <a:off x="5334000" y="1702711"/>
            <a:ext cx="13218295" cy="2423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C3085-2964-074D-AA8C-A080002150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5712" r="34462"/>
          <a:stretch/>
        </p:blipFill>
        <p:spPr>
          <a:xfrm>
            <a:off x="5302692" y="4226302"/>
            <a:ext cx="11524861" cy="3995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BC131-AF51-CF2C-2ADE-AAB96E41428E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485918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0FA66-B8F2-9623-7545-1C60460D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DDB425-CA3E-EDAB-7CB7-6C3C0986F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1482B-658B-12E5-8FDE-777F6FD4C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F00A47-47F1-A716-A4A2-8DB96469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598682-5901-770C-A41E-62FC67444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CDAEFE-FFDC-926F-05A4-17B16258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2DF317-28A1-1B06-C571-F8C7D7DF3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B99279-D6AF-8D24-D400-244AB0661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2F3728-5C18-46EC-5B91-5FD8EAE46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256A5F5-F9E6-373B-9CD8-B56F53537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AD4F68-8CC0-A3F3-3274-51306BE53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F105E1-6E52-A1D6-6643-5A11E2054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C33ACE-A402-88D5-FB1B-2DBFD7BE1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6108EF9-D7F8-0BD4-C33A-33F6AB4C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07936DB-3D3E-A2EB-4614-638D15DF1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5198E-520A-F647-3EA7-65019456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992F51-79E1-B451-6493-6DE0F2CE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9302B68-5469-DE53-5589-2750D0B3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EAE784-1F52-0780-1E81-0E380905E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D42FCD7-704B-1F10-BAA7-843CC4E33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A617A14-1F10-D647-4B14-FCA038EF0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1FED0F4-0571-27D4-F2F7-3792711C3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5ADF18-A018-A1EC-D6D1-B35BAFB3F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4500A7-848E-1725-8EE6-4A2D7FD37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CB6C10-7E7A-30A1-508F-60DCB5C7B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198FE6-6881-202B-8FF6-A13E3EF08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529AAF2-A78B-E36B-9B3A-B0716D177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B858AE1D-0D30-1491-BDD6-0CFA18432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259634"/>
              </p:ext>
            </p:extLst>
          </p:nvPr>
        </p:nvGraphicFramePr>
        <p:xfrm>
          <a:off x="422787" y="-427399"/>
          <a:ext cx="6418279" cy="706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E96DFA2-25B1-E76C-6E7E-5CA6C82F67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r="5930"/>
          <a:stretch/>
        </p:blipFill>
        <p:spPr>
          <a:xfrm>
            <a:off x="10781932" y="366004"/>
            <a:ext cx="6630730" cy="572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118A41-5400-FCFF-01AD-97B32612F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0521" y="6635771"/>
            <a:ext cx="4407307" cy="2932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14C4D-5880-1629-6FDA-9E14CB55F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48" y="6320082"/>
            <a:ext cx="10910641" cy="35862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7A2B03-0453-8BFE-AD10-B123435C5934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023924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DA4E2-5D81-0EB4-633F-BA140C9B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FA8309-0F67-6466-7CD9-C1F51EC23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7F7E2-78AB-A723-0C25-6D02FA9A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C700E4-2FD0-C47D-6DEC-37FA30B34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B0F00A-4F90-864B-A2E7-BECBCE691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B80DC0-BF47-55BA-B166-4C838E918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BB7CF68-4C82-EA44-EB0B-7D9B32A12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73A144-00D7-D680-FF0E-367699E87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E1F052-4044-073A-688B-91F2530E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03477E-A5DC-AEA9-5CC5-1A3479D3A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26041D-2722-2E0C-1CD9-68842866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F05764-CE82-C12A-4D9F-20EB49159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7AB0E2-A496-A236-A39A-32CD08251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F057C6-AC2B-D866-EA01-5416CE296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FB4D46-1639-D226-ACEC-00FDF4E34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2FD2D9B-763A-8308-F34A-92927C7EF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52F2FD-11F4-F0A6-EEF0-900D82B6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85B1-2AE3-3235-9EB7-BCD8A0D0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88A799-BB3D-605B-A60B-8E0090675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6F3FD92-D4E9-211D-656F-F199D3ED7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6BF099-82F7-FCB0-3A5C-5380CDCAB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9B4FD2A-AA97-AC98-474F-0DF9C93EC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57B5F5F-6ACA-9485-D2FA-14AB08B9B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44180F-F0FE-2E7D-F5AE-2AD424BDF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AFC2BDD-4007-AD34-F03E-C64F510C6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2611D77-2FC7-F31B-5DFD-8BB5456D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CA5159D-A32D-5B37-2B71-BBE4CB7C5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0AB981-0AE9-2E8D-F272-BAD7B7277661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E1899-AE4D-2BE8-CFB8-CB09FB2CA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99" y="1538050"/>
            <a:ext cx="14421802" cy="7210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753F9-3AD7-1222-940F-6D246C400A4F}"/>
              </a:ext>
            </a:extLst>
          </p:cNvPr>
          <p:cNvSpPr txBox="1"/>
          <p:nvPr/>
        </p:nvSpPr>
        <p:spPr>
          <a:xfrm>
            <a:off x="1" y="571500"/>
            <a:ext cx="18205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Plotting validation Curves</a:t>
            </a:r>
            <a:endParaRPr lang="en-US" sz="4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072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438</Words>
  <Application>Microsoft Office PowerPoint</Application>
  <PresentationFormat>Custom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Academy</vt:lpstr>
      <vt:lpstr>PMingLiU</vt:lpstr>
      <vt:lpstr>Amasis MT Pro Medium</vt:lpstr>
      <vt:lpstr>Poppins</vt:lpstr>
      <vt:lpstr>Codec Pro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Modern Artificial Intelligence Project Presentation</dc:title>
  <cp:lastModifiedBy>Abdalrahaman Ahmed</cp:lastModifiedBy>
  <cp:revision>6</cp:revision>
  <dcterms:created xsi:type="dcterms:W3CDTF">2006-08-16T00:00:00Z</dcterms:created>
  <dcterms:modified xsi:type="dcterms:W3CDTF">2024-12-28T17:46:38Z</dcterms:modified>
  <dc:identifier>DAGae9vr8pA</dc:identifier>
</cp:coreProperties>
</file>